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344" r:id="rId6"/>
    <p:sldId id="345" r:id="rId7"/>
    <p:sldId id="312" r:id="rId8"/>
    <p:sldId id="375" r:id="rId9"/>
    <p:sldId id="376" r:id="rId10"/>
    <p:sldId id="378" r:id="rId11"/>
    <p:sldId id="382" r:id="rId12"/>
    <p:sldId id="377" r:id="rId13"/>
    <p:sldId id="383" r:id="rId14"/>
    <p:sldId id="384" r:id="rId15"/>
    <p:sldId id="379" r:id="rId16"/>
    <p:sldId id="373" r:id="rId17"/>
    <p:sldId id="380" r:id="rId18"/>
    <p:sldId id="368" r:id="rId19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05" autoAdjust="0"/>
  </p:normalViewPr>
  <p:slideViewPr>
    <p:cSldViewPr snapToGrid="0" snapToObjects="1">
      <p:cViewPr varScale="1">
        <p:scale>
          <a:sx n="81" d="100"/>
          <a:sy n="81" d="100"/>
        </p:scale>
        <p:origin x="-102" y="-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10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30/09/2015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30/09/2015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C414EC-A173-4155-BD7E-38D19F085CF7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Crowd</a:t>
            </a:r>
            <a:r>
              <a:rPr lang="en-GB" altLang="en-US" baseline="0" dirty="0" smtClean="0"/>
              <a:t> Funding is an online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lending business.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$34bn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specially fit for this solution</a:t>
            </a:r>
          </a:p>
          <a:p>
            <a:r>
              <a:rPr lang="en-US" baseline="0" dirty="0" smtClean="0"/>
              <a:t>&lt;click&gt;</a:t>
            </a:r>
          </a:p>
          <a:p>
            <a:r>
              <a:rPr lang="en-US" baseline="0" dirty="0" smtClean="0"/>
              <a:t>Our </a:t>
            </a:r>
            <a:r>
              <a:rPr lang="en-US" baseline="0" dirty="0" smtClean="0"/>
              <a:t>technology is perfect </a:t>
            </a:r>
            <a:r>
              <a:rPr lang="en-US" baseline="0" dirty="0" smtClean="0"/>
              <a:t>match for the need. High Performance, High availability, SOA.</a:t>
            </a:r>
            <a:endParaRPr lang="en-US" baseline="0" dirty="0" smtClean="0"/>
          </a:p>
          <a:p>
            <a:r>
              <a:rPr lang="en-US" baseline="0" dirty="0" smtClean="0"/>
              <a:t>&lt;click&gt;</a:t>
            </a:r>
          </a:p>
          <a:p>
            <a:r>
              <a:rPr lang="en-US" baseline="0" dirty="0" smtClean="0"/>
              <a:t>Our market position is ideal : We have the perfect Client Base with retail and commercial banks and Functional expertise with our existing lending offering: Former CCS and </a:t>
            </a:r>
            <a:r>
              <a:rPr lang="en-US" baseline="0" dirty="0" err="1" smtClean="0"/>
              <a:t>LoanIQ</a:t>
            </a:r>
            <a:endParaRPr lang="en-US" baseline="0" dirty="0" smtClean="0"/>
          </a:p>
          <a:p>
            <a:r>
              <a:rPr lang="en-US" dirty="0" smtClean="0"/>
              <a:t>&lt;click&gt;</a:t>
            </a:r>
          </a:p>
          <a:p>
            <a:r>
              <a:rPr lang="en-US" baseline="0" dirty="0" smtClean="0"/>
              <a:t>We </a:t>
            </a:r>
            <a:r>
              <a:rPr lang="en-US" baseline="0" dirty="0" smtClean="0"/>
              <a:t>want to help retail and commercial banks to transform the way they interact with their clients (offering new products</a:t>
            </a:r>
            <a:r>
              <a:rPr lang="en-US" baseline="0" dirty="0" smtClean="0"/>
              <a:t>). This is shaping banks of the future. The 3.0 Banks.</a:t>
            </a:r>
            <a:endParaRPr lang="en-US" baseline="0" dirty="0" smtClean="0"/>
          </a:p>
          <a:p>
            <a:r>
              <a:rPr lang="en-US" baseline="0" dirty="0" smtClean="0"/>
              <a:t>Building a </a:t>
            </a:r>
            <a:r>
              <a:rPr lang="en-US" baseline="0" dirty="0" smtClean="0"/>
              <a:t>24/7 solutions for 100k+ </a:t>
            </a:r>
            <a:r>
              <a:rPr lang="en-US" baseline="0" dirty="0" smtClean="0"/>
              <a:t>users is a steep performance challenge.</a:t>
            </a:r>
            <a:endParaRPr lang="en-US" baseline="0" dirty="0" smtClean="0"/>
          </a:p>
          <a:p>
            <a:r>
              <a:rPr lang="en-US" baseline="0" dirty="0" smtClean="0"/>
              <a:t>This </a:t>
            </a:r>
            <a:r>
              <a:rPr lang="en-US" baseline="0" dirty="0" smtClean="0"/>
              <a:t>is a juicy greenfield market for us, with great potential for upsell.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  <a:br>
              <a:rPr lang="en-GB" altLang="en-US" baseline="0" dirty="0" smtClean="0"/>
            </a:br>
            <a:r>
              <a:rPr lang="en-GB" altLang="en-US" dirty="0" smtClean="0"/>
              <a:t>The </a:t>
            </a:r>
            <a:r>
              <a:rPr lang="en-GB" altLang="en-US" dirty="0" smtClean="0"/>
              <a:t>system needs </a:t>
            </a:r>
            <a:r>
              <a:rPr lang="en-GB" altLang="en-US" dirty="0" smtClean="0"/>
              <a:t>to integrate to existing bank website.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  <a:endParaRPr lang="en-GB" altLang="en-US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It needs to be smart enough to maximize platform profit</a:t>
            </a:r>
            <a:r>
              <a:rPr lang="en-GB" altLang="en-US" baseline="0" dirty="0" smtClean="0"/>
              <a:t> by cherry picking projects based on user profiles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</a:t>
            </a:r>
          </a:p>
          <a:p>
            <a:r>
              <a:rPr lang="en-US" baseline="0" dirty="0" smtClean="0"/>
              <a:t>In this list, I can pick whatever project is relevant to me, </a:t>
            </a:r>
          </a:p>
          <a:p>
            <a:r>
              <a:rPr lang="en-US" baseline="0" dirty="0" smtClean="0"/>
              <a:t>&lt;drill in project&gt;</a:t>
            </a:r>
          </a:p>
          <a:p>
            <a:r>
              <a:rPr lang="en-US" baseline="0" dirty="0" smtClean="0"/>
              <a:t>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</a:t>
            </a:r>
          </a:p>
          <a:p>
            <a:r>
              <a:rPr lang="en-US" baseline="0" dirty="0" smtClean="0"/>
              <a:t>From here</a:t>
            </a:r>
          </a:p>
          <a:p>
            <a:r>
              <a:rPr lang="en-US" baseline="0" dirty="0" smtClean="0"/>
              <a:t>&lt;open sources list&gt;</a:t>
            </a:r>
          </a:p>
          <a:p>
            <a:r>
              <a:rPr lang="en-US" baseline="0" dirty="0" smtClean="0"/>
              <a:t>I can choose where the money comes from</a:t>
            </a:r>
          </a:p>
          <a:p>
            <a:r>
              <a:rPr lang="en-US" baseline="0" dirty="0" smtClean="0"/>
              <a:t>&lt;type in amount&gt;</a:t>
            </a:r>
          </a:p>
          <a:p>
            <a:r>
              <a:rPr lang="en-US" baseline="0" dirty="0" smtClean="0"/>
              <a:t>Enter the amount I wish to donate</a:t>
            </a:r>
          </a:p>
          <a:p>
            <a:r>
              <a:rPr lang="en-US" baseline="0" dirty="0" smtClean="0"/>
              <a:t>&lt;click donate and close thank you&gt;</a:t>
            </a:r>
          </a:p>
          <a:p>
            <a:r>
              <a:rPr lang="en-US" baseline="0" dirty="0" smtClean="0"/>
              <a:t>I can then go back to this project</a:t>
            </a:r>
          </a:p>
          <a:p>
            <a:r>
              <a:rPr lang="en-US" baseline="0" dirty="0" smtClean="0"/>
              <a:t>&lt;reopen project status&gt;</a:t>
            </a:r>
          </a:p>
          <a:p>
            <a:r>
              <a:rPr lang="en-US" baseline="0" dirty="0" smtClean="0"/>
              <a:t>And see that progress has </a:t>
            </a:r>
            <a:r>
              <a:rPr lang="en-US" baseline="0" smtClean="0"/>
              <a:t>been recorded.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cope with volumes, we have implemented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architecture, leveraging Cargo and NGINX (the load balancer)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18154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all of the above has not convinced you, we have marketing fallback</a:t>
            </a:r>
          </a:p>
          <a:p>
            <a:pPr marL="171450" indent="-171450">
              <a:buFont typeface="Symbol"/>
              <a:buChar char="Þ"/>
            </a:pPr>
            <a:r>
              <a:rPr lang="en-US" dirty="0" smtClean="0"/>
              <a:t>Reveal Kate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That is targeting all audiences</a:t>
            </a:r>
          </a:p>
          <a:p>
            <a:pPr marL="0" indent="0">
              <a:buFont typeface="Symbol"/>
              <a:buNone/>
            </a:pPr>
            <a:r>
              <a:rPr lang="en-US" dirty="0" smtClean="0"/>
              <a:t>=&gt; Reveal dude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8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30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9854" y="1934240"/>
            <a:ext cx="68243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 for this Solution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not convinced?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500830" y="1039899"/>
            <a:ext cx="2809188" cy="830451"/>
          </a:xfrm>
          <a:prstGeom prst="wedgeEllipseCallout">
            <a:avLst>
              <a:gd name="adj1" fmla="val -70686"/>
              <a:gd name="adj2" fmla="val 38406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am positive this is great concept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5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212122" y="2614247"/>
            <a:ext cx="2097895" cy="1359876"/>
          </a:xfrm>
          <a:prstGeom prst="wedgeEllipseCallout">
            <a:avLst>
              <a:gd name="adj1" fmla="val 100109"/>
              <a:gd name="adj2" fmla="val -93147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Vote for </a:t>
            </a:r>
            <a:br>
              <a:rPr lang="en-US" sz="2800" dirty="0" smtClean="0"/>
            </a:br>
            <a:r>
              <a:rPr lang="en-US" sz="2800" dirty="0" err="1" smtClean="0"/>
              <a:t>Cro</a:t>
            </a:r>
            <a:r>
              <a:rPr lang="en-US" sz="2800" dirty="0" smtClean="0"/>
              <a:t>-Fu</a:t>
            </a:r>
            <a:endParaRPr 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32163"/>
            <a:ext cx="9229725" cy="887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dirty="0" smtClean="0"/>
              <a:t>Consultants: </a:t>
            </a:r>
            <a:r>
              <a:rPr lang="en-GB" altLang="en-US" dirty="0" smtClean="0"/>
              <a:t>Romain Gilles, </a:t>
            </a:r>
            <a:r>
              <a:rPr lang="en-GB" altLang="en-US" dirty="0" err="1" smtClean="0"/>
              <a:t>Yoan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Maman</a:t>
            </a:r>
            <a:r>
              <a:rPr lang="en-GB" altLang="en-US" dirty="0"/>
              <a:t>, Humberto </a:t>
            </a:r>
            <a:r>
              <a:rPr lang="en-GB" altLang="en-US" dirty="0" smtClean="0"/>
              <a:t>Pereira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262" y="3880337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30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Funding of Projects by Individuals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CFPs are Online </a:t>
            </a:r>
            <a:r>
              <a:rPr lang="en-US" altLang="en-US" dirty="0" smtClean="0">
                <a:cs typeface="Arial" pitchFamily="34" charset="0"/>
              </a:rPr>
              <a:t>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  <a:endParaRPr lang="en-US" altLang="en-US" dirty="0" smtClean="0">
              <a:cs typeface="Arial" pitchFamily="34" charset="0"/>
            </a:endParaRP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-93785"/>
            <a:ext cx="9144000" cy="5237285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Technology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Fusion Fabric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Performance, Scalability</a:t>
            </a:r>
            <a:endParaRPr lang="en-US" altLang="en-US" sz="2000" dirty="0" smtClean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Brand Recognition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CCS + Loan IQ </a:t>
            </a:r>
            <a:r>
              <a:rPr lang="en-US" altLang="en-US" sz="1600" dirty="0">
                <a:cs typeface="Arial" pitchFamily="34" charset="0"/>
                <a:sym typeface="Wingdings"/>
              </a:rPr>
              <a:t></a:t>
            </a:r>
            <a:r>
              <a:rPr lang="en-US" altLang="en-US" sz="1600" dirty="0" smtClean="0">
                <a:cs typeface="Arial" pitchFamily="34" charset="0"/>
              </a:rPr>
              <a:t> </a:t>
            </a:r>
            <a:r>
              <a:rPr lang="en-US" altLang="en-US" sz="1600" dirty="0" err="1" smtClean="0">
                <a:cs typeface="Arial" pitchFamily="34" charset="0"/>
              </a:rPr>
              <a:t>FusionBanking</a:t>
            </a:r>
            <a:r>
              <a:rPr lang="en-US" altLang="en-US" sz="1600" dirty="0" smtClean="0">
                <a:cs typeface="Arial" pitchFamily="34" charset="0"/>
              </a:rPr>
              <a:t> Lending</a:t>
            </a:r>
            <a:endParaRPr lang="en-US" altLang="en-US" sz="1600" dirty="0" smtClean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Strategy </a:t>
            </a:r>
            <a:r>
              <a:rPr lang="en-US" altLang="en-US" sz="2000" dirty="0" smtClean="0">
                <a:cs typeface="Arial" pitchFamily="34" charset="0"/>
              </a:rPr>
              <a:t>&amp; Culture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Customer Success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Bank 3.0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Transformation</a:t>
            </a:r>
            <a:endParaRPr lang="en-US" altLang="en-US" sz="1600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High Performance Culture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b="1" dirty="0" smtClean="0">
                <a:cs typeface="Arial" pitchFamily="34" charset="0"/>
                <a:sym typeface="Wingdings"/>
              </a:rPr>
              <a:t>Marketplace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 + Challenge</a:t>
            </a:r>
            <a:endParaRPr lang="en-US" altLang="en-US" sz="1600" dirty="0" smtClean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Outstanding Financial Performance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64" y="1309717"/>
            <a:ext cx="2777249" cy="276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30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Banks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Projects Cherry Picking</a:t>
            </a:r>
          </a:p>
        </p:txBody>
      </p:sp>
      <p:pic>
        <p:nvPicPr>
          <p:cNvPr id="12297" name="Picture 4" descr="C:\Users\jjollant\Desktop\Hackathon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9821">
            <a:off x="5297488" y="2055813"/>
            <a:ext cx="38211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66" y="877311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6" y="1777012"/>
            <a:ext cx="3047225" cy="22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30 September,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</TotalTime>
  <Words>654</Words>
  <Application>Microsoft Office PowerPoint</Application>
  <PresentationFormat>On-screen Show (16:9)</PresentationFormat>
  <Paragraphs>123</Paragraphs>
  <Slides>14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Misys PPT 2014</vt:lpstr>
      <vt:lpstr>PowerPoint Presentation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Demo Architecture</vt:lpstr>
      <vt:lpstr>Scalability</vt:lpstr>
      <vt:lpstr>Artificial Intelligence</vt:lpstr>
      <vt:lpstr>Conclusion</vt:lpstr>
      <vt:lpstr>Takeaways</vt:lpstr>
      <vt:lpstr>Still not convinced?</vt:lpstr>
      <vt:lpstr>Frederic Andre, Marie-Lise Hamel, Jean-Cedric Jollant, Laurent Lhermine Consultants: Romain Gilles, Yoan Maman, Humberto Pereira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413</cp:revision>
  <cp:lastPrinted>2015-09-10T06:52:40Z</cp:lastPrinted>
  <dcterms:created xsi:type="dcterms:W3CDTF">2014-04-10T10:24:42Z</dcterms:created>
  <dcterms:modified xsi:type="dcterms:W3CDTF">2015-09-30T09:53:54Z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